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T Sans Narrow"/>
      <p:regular r:id="rId35"/>
      <p:bold r:id="rId36"/>
    </p:embeddedFont>
    <p:embeddedFont>
      <p:font typeface="Montserra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C6B95-E47B-439C-BB56-EB53CD7D157A}">
  <a:tblStyle styleId="{687C6B95-E47B-439C-BB56-EB53CD7D15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ansNarrow-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PTSansNarrow-bold.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3db277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3db277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3db2776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3db2776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3b44f7b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3b44f7b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3b44f7b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3b44f7b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3b44f7b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3b44f7b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3db2776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3db2776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3b44f7b0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3b44f7b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3b44f7b0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3b44f7b0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rgbClr val="242729"/>
              </a:buClr>
              <a:buSzPts val="1150"/>
              <a:buChar char="-"/>
            </a:pPr>
            <a:r>
              <a:rPr lang="en" sz="1150">
                <a:solidFill>
                  <a:srgbClr val="242729"/>
                </a:solidFill>
                <a:highlight>
                  <a:srgbClr val="FFFFFF"/>
                </a:highlight>
              </a:rPr>
              <a:t>Imagine that we want to make sure that our web site blocker for our child only allows 'safe' websites to be shown. In this case, a 'safe' website is the positive class. Here, we want the blocker to be absolutely certain that the website is safe, even if some safe websites are predicted to be part of the negative or unsafe class and are consequently blocked. That is, we want high precision at the expense of recall.</a:t>
            </a:r>
            <a:endParaRPr sz="1150">
              <a:solidFill>
                <a:srgbClr val="242729"/>
              </a:solidFill>
              <a:highlight>
                <a:srgbClr val="FFFFFF"/>
              </a:highlight>
            </a:endParaRPr>
          </a:p>
          <a:p>
            <a:pPr indent="0" lvl="0" marL="0" rtl="0" algn="l">
              <a:lnSpc>
                <a:spcPct val="115000"/>
              </a:lnSpc>
              <a:spcBef>
                <a:spcPts val="0"/>
              </a:spcBef>
              <a:spcAft>
                <a:spcPts val="0"/>
              </a:spcAft>
              <a:buNone/>
            </a:pPr>
            <a:r>
              <a:t/>
            </a:r>
            <a:endParaRPr sz="1150">
              <a:solidFill>
                <a:srgbClr val="242729"/>
              </a:solidFill>
              <a:highlight>
                <a:srgbClr val="FFFFFF"/>
              </a:highlight>
            </a:endParaRPr>
          </a:p>
          <a:p>
            <a:pPr indent="-301625" lvl="0" marL="457200" rtl="0" algn="l">
              <a:lnSpc>
                <a:spcPct val="115000"/>
              </a:lnSpc>
              <a:spcBef>
                <a:spcPts val="0"/>
              </a:spcBef>
              <a:spcAft>
                <a:spcPts val="0"/>
              </a:spcAft>
              <a:buClr>
                <a:srgbClr val="242729"/>
              </a:buClr>
              <a:buSzPts val="1150"/>
              <a:buChar char="-"/>
            </a:pPr>
            <a:r>
              <a:rPr lang="en" sz="1150">
                <a:solidFill>
                  <a:srgbClr val="242729"/>
                </a:solidFill>
                <a:highlight>
                  <a:srgbClr val="FFFFFF"/>
                </a:highlight>
              </a:rPr>
              <a:t>In the case of airport security, where a safety risk is the positive class, we want to make sure that every potential safety risk is investigated. In this case, we will have high recall at the expense of precision (a lot of bags where there are no safety hazards will be investigated).</a:t>
            </a:r>
            <a:endParaRPr sz="1150">
              <a:solidFill>
                <a:srgbClr val="2427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3db27765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3db27765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3db2776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3db2776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3db27765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3db27765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3db2776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3db2776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3db2776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3db2776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3b44f7b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3b44f7b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3db27765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3db27765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3db27765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3db27765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3db27765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3db27765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3db27765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3db27765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3db27765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3db27765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3b44f7b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3b44f7b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065ea1dc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065ea1d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1940s when the first manually operated computer system, ENIAC (Electronic Numerical Integrator and Computer)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In the 1950s, we see the first computer game program claiming to be able to beat the checkers world champion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Machine learning became very famous in the 1990s thanks to Statistics</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065ea1d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065ea1d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065ea1dc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065ea1dc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065ea1dc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065ea1dc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16b4383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16b4383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16b4383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16b4383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3b44f7b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3b44f7b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microsoft.com/en-us/azure/machine-learning/team-data-science-process/overview"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ata-flair.training/blogs/what-is-data-scie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c/titani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nalyticsindiamag.com/10-popular-automl-tools-developers-can-u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evelopers.google.com/machine-learning/glossary"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conda.io/en/latest/miniconda.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achinelearningcoban.com/2017/04/09/smv/"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Dang Quang 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Project workflow</a:t>
            </a:r>
            <a:endParaRPr/>
          </a:p>
        </p:txBody>
      </p:sp>
      <p:sp>
        <p:nvSpPr>
          <p:cNvPr id="126" name="Google Shape;126;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Microsoft</a:t>
            </a:r>
            <a:endParaRPr/>
          </a:p>
        </p:txBody>
      </p:sp>
      <p:pic>
        <p:nvPicPr>
          <p:cNvPr id="127" name="Google Shape;127;p22"/>
          <p:cNvPicPr preferRelativeResize="0"/>
          <p:nvPr/>
        </p:nvPicPr>
        <p:blipFill>
          <a:blip r:embed="rId4">
            <a:alphaModFix/>
          </a:blip>
          <a:stretch>
            <a:fillRect/>
          </a:stretch>
        </p:blipFill>
        <p:spPr>
          <a:xfrm>
            <a:off x="2144100" y="1152425"/>
            <a:ext cx="5349921" cy="39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Scientist skills</a:t>
            </a:r>
            <a:endParaRPr/>
          </a:p>
        </p:txBody>
      </p:sp>
      <p:sp>
        <p:nvSpPr>
          <p:cNvPr id="133" name="Google Shape;133;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3"/>
          <p:cNvPicPr preferRelativeResize="0"/>
          <p:nvPr/>
        </p:nvPicPr>
        <p:blipFill>
          <a:blip r:embed="rId3">
            <a:alphaModFix/>
          </a:blip>
          <a:stretch>
            <a:fillRect/>
          </a:stretch>
        </p:blipFill>
        <p:spPr>
          <a:xfrm>
            <a:off x="2352271" y="1326412"/>
            <a:ext cx="3510150" cy="3182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 of Data Science</a:t>
            </a:r>
            <a:endParaRPr/>
          </a:p>
        </p:txBody>
      </p:sp>
      <p:sp>
        <p:nvSpPr>
          <p:cNvPr id="140" name="Google Shape;140;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Char char="●"/>
            </a:pPr>
            <a:r>
              <a:rPr lang="en" sz="1600">
                <a:solidFill>
                  <a:srgbClr val="444444"/>
                </a:solidFill>
                <a:highlight>
                  <a:srgbClr val="FFFFFF"/>
                </a:highlight>
                <a:latin typeface="Georgia"/>
                <a:ea typeface="Georgia"/>
                <a:cs typeface="Georgia"/>
                <a:sym typeface="Georgia"/>
              </a:rPr>
              <a:t>Data Science is a very general term and does not have a definite definition. While it has become a buzzword, it is very hard to write down the</a:t>
            </a:r>
            <a:r>
              <a:rPr lang="en" sz="1600">
                <a:solidFill>
                  <a:srgbClr val="65ABF6"/>
                </a:solidFill>
                <a:highlight>
                  <a:srgbClr val="FFFFFF"/>
                </a:highlight>
                <a:uFill>
                  <a:noFill/>
                </a:uFill>
                <a:latin typeface="Georgia"/>
                <a:ea typeface="Georgia"/>
                <a:cs typeface="Georgia"/>
                <a:sym typeface="Georgia"/>
                <a:hlinkClick r:id="rId3">
                  <a:extLst>
                    <a:ext uri="{A12FA001-AC4F-418D-AE19-62706E023703}">
                      <ahyp:hlinkClr val="tx"/>
                    </a:ext>
                  </a:extLst>
                </a:hlinkClick>
              </a:rPr>
              <a:t> exact meaning of a Data Scientist</a:t>
            </a:r>
            <a:r>
              <a:rPr lang="en" sz="1600">
                <a:solidFill>
                  <a:srgbClr val="444444"/>
                </a:solidFill>
                <a:highlight>
                  <a:srgbClr val="FFFFFF"/>
                </a:highlight>
                <a:latin typeface="Georgia"/>
                <a:ea typeface="Georgia"/>
                <a:cs typeface="Georgia"/>
                <a:sym typeface="Georgia"/>
              </a:rPr>
              <a:t>. </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Mastering Data Science is near to impossible</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Large Amount of Domain Knowledge Required</a:t>
            </a:r>
            <a:endParaRPr sz="1600">
              <a:solidFill>
                <a:srgbClr val="444444"/>
              </a:solidFill>
              <a:highlight>
                <a:srgbClr val="FFFFFF"/>
              </a:highlight>
              <a:latin typeface="Georgia"/>
              <a:ea typeface="Georgia"/>
              <a:cs typeface="Georgia"/>
              <a:sym typeface="Georgia"/>
            </a:endParaRPr>
          </a:p>
          <a:p>
            <a:pPr indent="-330200" lvl="0" marL="457200" rtl="0" algn="l">
              <a:lnSpc>
                <a:spcPct val="130000"/>
              </a:lnSpc>
              <a:spcBef>
                <a:spcPts val="0"/>
              </a:spcBef>
              <a:spcAft>
                <a:spcPts val="0"/>
              </a:spcAft>
              <a:buClr>
                <a:srgbClr val="444444"/>
              </a:buClr>
              <a:buSzPts val="1600"/>
              <a:buFont typeface="Georgia"/>
              <a:buChar char="●"/>
            </a:pPr>
            <a:r>
              <a:rPr lang="en" sz="1600">
                <a:solidFill>
                  <a:srgbClr val="444444"/>
                </a:solidFill>
                <a:highlight>
                  <a:srgbClr val="FFFFFF"/>
                </a:highlight>
                <a:latin typeface="Georgia"/>
                <a:ea typeface="Georgia"/>
                <a:cs typeface="Georgia"/>
                <a:sym typeface="Georgia"/>
              </a:rPr>
              <a:t>Arbitrary Data May Yield Unexpected Results</a:t>
            </a:r>
            <a:endParaRPr sz="1600">
              <a:solidFill>
                <a:srgbClr val="444444"/>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146" name="Google Shape;146;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Understand and can work/</a:t>
            </a:r>
            <a:r>
              <a:rPr lang="en"/>
              <a:t>investigate</a:t>
            </a:r>
            <a:r>
              <a:rPr lang="en"/>
              <a:t> in a Data Project</a:t>
            </a:r>
            <a:endParaRPr/>
          </a:p>
          <a:p>
            <a:pPr indent="-342900" lvl="0" marL="457200" rtl="0" algn="l">
              <a:spcBef>
                <a:spcPts val="0"/>
              </a:spcBef>
              <a:spcAft>
                <a:spcPts val="0"/>
              </a:spcAft>
              <a:buSzPts val="1800"/>
              <a:buChar char="●"/>
            </a:pPr>
            <a:r>
              <a:rPr lang="en"/>
              <a:t>Be able to build classification/clustering model</a:t>
            </a:r>
            <a:endParaRPr/>
          </a:p>
          <a:p>
            <a:pPr indent="-342900" lvl="0" marL="457200" rtl="0" algn="l">
              <a:spcBef>
                <a:spcPts val="0"/>
              </a:spcBef>
              <a:spcAft>
                <a:spcPts val="0"/>
              </a:spcAft>
              <a:buSzPts val="1800"/>
              <a:buChar char="●"/>
            </a:pPr>
            <a:r>
              <a:rPr lang="en"/>
              <a:t>Be able to choose and explain the models</a:t>
            </a:r>
            <a:endParaRPr/>
          </a:p>
          <a:p>
            <a:pPr indent="-342900" lvl="0" marL="457200" rtl="0" algn="l">
              <a:spcBef>
                <a:spcPts val="0"/>
              </a:spcBef>
              <a:spcAft>
                <a:spcPts val="0"/>
              </a:spcAft>
              <a:buSzPts val="1800"/>
              <a:buChar char="●"/>
            </a:pPr>
            <a:r>
              <a:rPr lang="en"/>
              <a:t>Enhance the problem solving skill</a:t>
            </a:r>
            <a:endParaRPr/>
          </a:p>
          <a:p>
            <a:pPr indent="-342900" lvl="0" marL="457200" rtl="0" algn="l">
              <a:spcBef>
                <a:spcPts val="0"/>
              </a:spcBef>
              <a:spcAft>
                <a:spcPts val="0"/>
              </a:spcAft>
              <a:buSzPts val="1800"/>
              <a:buChar char="●"/>
            </a:pPr>
            <a:r>
              <a:rPr lang="en"/>
              <a:t>Enough knowledge and skills for further learning</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152" name="Google Shape;152;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Join Kaggle Competition: </a:t>
            </a:r>
            <a:r>
              <a:rPr lang="en" u="sng">
                <a:solidFill>
                  <a:schemeClr val="hlink"/>
                </a:solidFill>
                <a:hlinkClick r:id="rId3"/>
              </a:rPr>
              <a:t>https://www.kaggle.com/c/titanic</a:t>
            </a:r>
            <a:endParaRPr/>
          </a:p>
          <a:p>
            <a:pPr indent="-342900" lvl="0" marL="457200" rtl="0" algn="l">
              <a:spcBef>
                <a:spcPts val="0"/>
              </a:spcBef>
              <a:spcAft>
                <a:spcPts val="0"/>
              </a:spcAft>
              <a:buSzPts val="1800"/>
              <a:buChar char="●"/>
            </a:pPr>
            <a:r>
              <a:rPr lang="en"/>
              <a:t>Use any online solutions on Internet</a:t>
            </a:r>
            <a:endParaRPr/>
          </a:p>
          <a:p>
            <a:pPr indent="-342900" lvl="0" marL="457200" rtl="0" algn="l">
              <a:spcBef>
                <a:spcPts val="0"/>
              </a:spcBef>
              <a:spcAft>
                <a:spcPts val="0"/>
              </a:spcAft>
              <a:buSzPts val="1800"/>
              <a:buChar char="●"/>
            </a:pPr>
            <a:r>
              <a:rPr lang="en"/>
              <a:t>Write a summary report that shows:</a:t>
            </a:r>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Link for the solution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What are the steps and main reasons for each steps?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What is the evaluation metrics and explain them in details?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Try other model which is different than the original model</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solidFill>
                  <a:srgbClr val="000000"/>
                </a:solidFill>
                <a:latin typeface="Georgia"/>
                <a:ea typeface="Georgia"/>
                <a:cs typeface="Georgia"/>
                <a:sym typeface="Georgia"/>
              </a:rPr>
              <a:t>https://scikit-learn.org/stable/index.html</a:t>
            </a:r>
            <a:endParaRPr>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used in Data Science</a:t>
            </a:r>
            <a:endParaRPr/>
          </a:p>
        </p:txBody>
      </p:sp>
      <p:sp>
        <p:nvSpPr>
          <p:cNvPr id="158" name="Google Shape;158;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Scikit-learn, Pandas, Dash, PySpark,...</a:t>
            </a:r>
            <a:endParaRPr/>
          </a:p>
          <a:p>
            <a:pPr indent="-342900" lvl="0" marL="457200" rtl="0" algn="l">
              <a:spcBef>
                <a:spcPts val="0"/>
              </a:spcBef>
              <a:spcAft>
                <a:spcPts val="0"/>
              </a:spcAft>
              <a:buSzPts val="1800"/>
              <a:buChar char="●"/>
            </a:pPr>
            <a:r>
              <a:rPr lang="en"/>
              <a:t>R</a:t>
            </a:r>
            <a:endParaRPr/>
          </a:p>
          <a:p>
            <a:pPr indent="-342900" lvl="0" marL="457200" rtl="0" algn="l">
              <a:spcBef>
                <a:spcPts val="0"/>
              </a:spcBef>
              <a:spcAft>
                <a:spcPts val="0"/>
              </a:spcAft>
              <a:buSzPts val="1800"/>
              <a:buChar char="●"/>
            </a:pPr>
            <a:r>
              <a:rPr lang="en"/>
              <a:t>SAS/SAP</a:t>
            </a:r>
            <a:endParaRPr/>
          </a:p>
          <a:p>
            <a:pPr indent="-342900" lvl="0" marL="457200" rtl="0" algn="l">
              <a:spcBef>
                <a:spcPts val="0"/>
              </a:spcBef>
              <a:spcAft>
                <a:spcPts val="0"/>
              </a:spcAft>
              <a:buSzPts val="1800"/>
              <a:buChar char="●"/>
            </a:pPr>
            <a:r>
              <a:rPr lang="en"/>
              <a:t>Excel</a:t>
            </a:r>
            <a:endParaRPr/>
          </a:p>
          <a:p>
            <a:pPr indent="-342900" lvl="0" marL="457200" rtl="0" algn="l">
              <a:spcBef>
                <a:spcPts val="0"/>
              </a:spcBef>
              <a:spcAft>
                <a:spcPts val="0"/>
              </a:spcAft>
              <a:buSzPts val="1800"/>
              <a:buChar char="●"/>
            </a:pPr>
            <a:r>
              <a:rPr lang="en"/>
              <a:t>Tableau/Power BI</a:t>
            </a:r>
            <a:endParaRPr/>
          </a:p>
          <a:p>
            <a:pPr indent="-342900" lvl="0" marL="457200" rtl="0" algn="l">
              <a:spcBef>
                <a:spcPts val="0"/>
              </a:spcBef>
              <a:spcAft>
                <a:spcPts val="0"/>
              </a:spcAft>
              <a:buSzPts val="1800"/>
              <a:buChar char="●"/>
            </a:pPr>
            <a:r>
              <a:rPr lang="en"/>
              <a:t>Tensorflow/Pytorch</a:t>
            </a:r>
            <a:endParaRPr/>
          </a:p>
          <a:p>
            <a:pPr indent="-342900" lvl="0" marL="457200" rtl="0" algn="l">
              <a:spcBef>
                <a:spcPts val="0"/>
              </a:spcBef>
              <a:spcAft>
                <a:spcPts val="0"/>
              </a:spcAft>
              <a:buSzPts val="1800"/>
              <a:buChar char="●"/>
            </a:pPr>
            <a:r>
              <a:rPr lang="en"/>
              <a:t>Weka</a:t>
            </a:r>
            <a:endParaRPr/>
          </a:p>
          <a:p>
            <a:pPr indent="-342900" lvl="0" marL="457200" rtl="0" algn="l">
              <a:spcBef>
                <a:spcPts val="0"/>
              </a:spcBef>
              <a:spcAft>
                <a:spcPts val="0"/>
              </a:spcAft>
              <a:buSzPts val="1800"/>
              <a:buChar char="●"/>
            </a:pPr>
            <a:r>
              <a:rPr lang="en" u="sng">
                <a:solidFill>
                  <a:schemeClr val="hlink"/>
                </a:solidFill>
                <a:hlinkClick r:id="rId3"/>
              </a:rPr>
              <a:t>H20</a:t>
            </a:r>
            <a:endParaRPr/>
          </a:p>
          <a:p>
            <a:pPr indent="-342900" lvl="0" marL="457200" rtl="0" algn="l">
              <a:spcBef>
                <a:spcPts val="0"/>
              </a:spcBef>
              <a:spcAft>
                <a:spcPts val="0"/>
              </a:spcAft>
              <a:buSzPts val="1800"/>
              <a:buChar char="●"/>
            </a:pPr>
            <a:r>
              <a:rPr lang="en"/>
              <a:t>AutoML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build a model</a:t>
            </a:r>
            <a:endParaRPr/>
          </a:p>
        </p:txBody>
      </p:sp>
      <p:pic>
        <p:nvPicPr>
          <p:cNvPr id="164" name="Google Shape;164;p28"/>
          <p:cNvPicPr preferRelativeResize="0"/>
          <p:nvPr/>
        </p:nvPicPr>
        <p:blipFill>
          <a:blip r:embed="rId3">
            <a:alphaModFix/>
          </a:blip>
          <a:stretch>
            <a:fillRect/>
          </a:stretch>
        </p:blipFill>
        <p:spPr>
          <a:xfrm>
            <a:off x="5169489" y="0"/>
            <a:ext cx="3974522"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terminologies</a:t>
            </a:r>
            <a:endParaRPr/>
          </a:p>
        </p:txBody>
      </p:sp>
      <p:sp>
        <p:nvSpPr>
          <p:cNvPr id="170" name="Google Shape;170;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Terminologies</a:t>
            </a:r>
            <a:endParaRPr/>
          </a:p>
          <a:p>
            <a:pPr indent="-317500" lvl="1" marL="914400" rtl="0" algn="l">
              <a:spcBef>
                <a:spcPts val="0"/>
              </a:spcBef>
              <a:spcAft>
                <a:spcPts val="0"/>
              </a:spcAft>
              <a:buSzPts val="1400"/>
              <a:buChar char="-"/>
            </a:pPr>
            <a:r>
              <a:rPr lang="en"/>
              <a:t>Precision = TP/(TP + FP)</a:t>
            </a:r>
            <a:endParaRPr/>
          </a:p>
          <a:p>
            <a:pPr indent="-317500" lvl="1" marL="914400" rtl="0" algn="l">
              <a:spcBef>
                <a:spcPts val="0"/>
              </a:spcBef>
              <a:spcAft>
                <a:spcPts val="0"/>
              </a:spcAft>
              <a:buSzPts val="1400"/>
              <a:buChar char="-"/>
            </a:pPr>
            <a:r>
              <a:rPr lang="en"/>
              <a:t>Recall = TP/(TP + FN)</a:t>
            </a:r>
            <a:endParaRPr/>
          </a:p>
          <a:p>
            <a:pPr indent="-317500" lvl="1" marL="914400" rtl="0" algn="l">
              <a:spcBef>
                <a:spcPts val="0"/>
              </a:spcBef>
              <a:spcAft>
                <a:spcPts val="0"/>
              </a:spcAft>
              <a:buSzPts val="1400"/>
              <a:buChar char="-"/>
            </a:pPr>
            <a:r>
              <a:rPr lang="en"/>
              <a:t>Confusion Matrix</a:t>
            </a:r>
            <a:endParaRPr/>
          </a:p>
        </p:txBody>
      </p:sp>
      <p:pic>
        <p:nvPicPr>
          <p:cNvPr id="171" name="Google Shape;171;p29"/>
          <p:cNvPicPr preferRelativeResize="0"/>
          <p:nvPr/>
        </p:nvPicPr>
        <p:blipFill>
          <a:blip r:embed="rId4">
            <a:alphaModFix/>
          </a:blip>
          <a:stretch>
            <a:fillRect/>
          </a:stretch>
        </p:blipFill>
        <p:spPr>
          <a:xfrm>
            <a:off x="4025252" y="1490875"/>
            <a:ext cx="4807051" cy="340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environment</a:t>
            </a:r>
            <a:endParaRPr/>
          </a:p>
        </p:txBody>
      </p:sp>
      <p:sp>
        <p:nvSpPr>
          <p:cNvPr id="177" name="Google Shape;177;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 up the conda/miniconda environment: </a:t>
            </a:r>
            <a:r>
              <a:rPr lang="en" u="sng">
                <a:solidFill>
                  <a:schemeClr val="hlink"/>
                </a:solidFill>
                <a:hlinkClick r:id="rId3"/>
              </a:rPr>
              <a:t>https://docs.conda.io/en/latest/miniconda.html</a:t>
            </a:r>
            <a:endParaRPr/>
          </a:p>
          <a:p>
            <a:pPr indent="-342900" lvl="0" marL="457200" rtl="0" algn="l">
              <a:spcBef>
                <a:spcPts val="0"/>
              </a:spcBef>
              <a:spcAft>
                <a:spcPts val="0"/>
              </a:spcAft>
              <a:buSzPts val="1800"/>
              <a:buChar char="●"/>
            </a:pPr>
            <a:r>
              <a:rPr lang="en"/>
              <a:t>Create and activate environment</a:t>
            </a:r>
            <a:endParaRPr/>
          </a:p>
          <a:p>
            <a:pPr indent="-342900" lvl="0" marL="457200" rtl="0" algn="l">
              <a:spcBef>
                <a:spcPts val="0"/>
              </a:spcBef>
              <a:spcAft>
                <a:spcPts val="0"/>
              </a:spcAft>
              <a:buSzPts val="1800"/>
              <a:buChar char="●"/>
            </a:pPr>
            <a:r>
              <a:rPr lang="en"/>
              <a:t>Install packages using:</a:t>
            </a:r>
            <a:endParaRPr/>
          </a:p>
          <a:p>
            <a:pPr indent="-317500" lvl="1" marL="914400" rtl="0" algn="l">
              <a:spcBef>
                <a:spcPts val="0"/>
              </a:spcBef>
              <a:spcAft>
                <a:spcPts val="0"/>
              </a:spcAft>
              <a:buSzPts val="1400"/>
              <a:buChar char="○"/>
            </a:pPr>
            <a:r>
              <a:rPr lang="en"/>
              <a:t>Pip: pip install -r requirement.txt</a:t>
            </a:r>
            <a:endParaRPr/>
          </a:p>
          <a:p>
            <a:pPr indent="-317500" lvl="1" marL="914400" rtl="0" algn="l">
              <a:spcBef>
                <a:spcPts val="0"/>
              </a:spcBef>
              <a:spcAft>
                <a:spcPts val="0"/>
              </a:spcAft>
              <a:buSzPts val="1400"/>
              <a:buChar char="○"/>
            </a:pPr>
            <a:r>
              <a:rPr lang="en"/>
              <a:t>Conda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Homework (</a:t>
            </a:r>
            <a:r>
              <a:rPr lang="en"/>
              <a:t>continue</a:t>
            </a:r>
            <a:r>
              <a:rPr lang="en"/>
              <a:t>)</a:t>
            </a:r>
            <a:endParaRPr/>
          </a:p>
        </p:txBody>
      </p:sp>
      <p:sp>
        <p:nvSpPr>
          <p:cNvPr id="183" name="Google Shape;183;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Read Apriori Algorithm and Bayes </a:t>
            </a:r>
            <a:r>
              <a:rPr lang="en"/>
              <a:t>Classifier</a:t>
            </a:r>
            <a:endParaRPr/>
          </a:p>
          <a:p>
            <a:pPr indent="-342900" lvl="0" marL="457200" rtl="0" algn="l">
              <a:spcBef>
                <a:spcPts val="0"/>
              </a:spcBef>
              <a:spcAft>
                <a:spcPts val="0"/>
              </a:spcAft>
              <a:buSzPts val="1800"/>
              <a:buChar char="●"/>
            </a:pPr>
            <a:r>
              <a:rPr lang="en"/>
              <a:t>Ask questions if not understand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Lead/PM Data Scientist at AWL Vietnam</a:t>
            </a:r>
            <a:endParaRPr/>
          </a:p>
          <a:p>
            <a:pPr indent="-317500" lvl="1" marL="914400" rtl="0" algn="l">
              <a:spcBef>
                <a:spcPts val="0"/>
              </a:spcBef>
              <a:spcAft>
                <a:spcPts val="0"/>
              </a:spcAft>
              <a:buSzPts val="1400"/>
              <a:buChar char="○"/>
            </a:pPr>
            <a:r>
              <a:rPr lang="en"/>
              <a:t>Computer Vision</a:t>
            </a:r>
            <a:endParaRPr/>
          </a:p>
          <a:p>
            <a:pPr indent="-342900" lvl="0" marL="457200" rtl="0" algn="l">
              <a:spcBef>
                <a:spcPts val="0"/>
              </a:spcBef>
              <a:spcAft>
                <a:spcPts val="0"/>
              </a:spcAft>
              <a:buSzPts val="1800"/>
              <a:buChar char="●"/>
            </a:pPr>
            <a:r>
              <a:rPr lang="en"/>
              <a:t>Product Manager at Viettel</a:t>
            </a:r>
            <a:endParaRPr/>
          </a:p>
          <a:p>
            <a:pPr indent="-317500" lvl="1" marL="914400" rtl="0" algn="l">
              <a:spcBef>
                <a:spcPts val="0"/>
              </a:spcBef>
              <a:spcAft>
                <a:spcPts val="0"/>
              </a:spcAft>
              <a:buSzPts val="1400"/>
              <a:buChar char="○"/>
            </a:pPr>
            <a:r>
              <a:rPr lang="en"/>
              <a:t>Social Listening Platform (Reputa)</a:t>
            </a:r>
            <a:endParaRPr/>
          </a:p>
          <a:p>
            <a:pPr indent="-342900" lvl="0" marL="457200" rtl="0" algn="l">
              <a:spcBef>
                <a:spcPts val="0"/>
              </a:spcBef>
              <a:spcAft>
                <a:spcPts val="0"/>
              </a:spcAft>
              <a:buSzPts val="1800"/>
              <a:buChar char="●"/>
            </a:pPr>
            <a:r>
              <a:rPr lang="en"/>
              <a:t>Researcher at John von Neumann Institute</a:t>
            </a:r>
            <a:endParaRPr/>
          </a:p>
          <a:p>
            <a:pPr indent="-342900" lvl="0" marL="457200" rtl="0" algn="l">
              <a:spcBef>
                <a:spcPts val="0"/>
              </a:spcBef>
              <a:spcAft>
                <a:spcPts val="0"/>
              </a:spcAft>
              <a:buSzPts val="1800"/>
              <a:buChar char="●"/>
            </a:pPr>
            <a:r>
              <a:rPr lang="en"/>
              <a:t>Email: an.dang1390@gmail.com</a:t>
            </a:r>
            <a:endParaRPr/>
          </a:p>
        </p:txBody>
      </p:sp>
      <p:pic>
        <p:nvPicPr>
          <p:cNvPr id="74" name="Google Shape;74;p14"/>
          <p:cNvPicPr preferRelativeResize="0"/>
          <p:nvPr/>
        </p:nvPicPr>
        <p:blipFill>
          <a:blip r:embed="rId3">
            <a:alphaModFix/>
          </a:blip>
          <a:stretch>
            <a:fillRect/>
          </a:stretch>
        </p:blipFill>
        <p:spPr>
          <a:xfrm>
            <a:off x="6604003" y="1266325"/>
            <a:ext cx="2228300" cy="2975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189" name="Google Shape;189;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600">
                <a:solidFill>
                  <a:srgbClr val="404040"/>
                </a:solidFill>
                <a:highlight>
                  <a:srgbClr val="FCFCFC"/>
                </a:highlight>
                <a:latin typeface="Arial"/>
                <a:ea typeface="Arial"/>
                <a:cs typeface="Arial"/>
                <a:sym typeface="Arial"/>
              </a:rPr>
              <a:t>Linear Regression is a supervised machine learning algorithm where the predicted output is continuous and has a constant slope</a:t>
            </a:r>
            <a:endParaRPr sz="1600">
              <a:solidFill>
                <a:srgbClr val="404040"/>
              </a:solidFill>
              <a:highlight>
                <a:srgbClr val="FCFCFC"/>
              </a:highlight>
              <a:latin typeface="Arial"/>
              <a:ea typeface="Arial"/>
              <a:cs typeface="Arial"/>
              <a:sym typeface="Arial"/>
            </a:endParaRPr>
          </a:p>
          <a:p>
            <a:pPr indent="0" lvl="0" marL="1371600" rtl="0" algn="l">
              <a:spcBef>
                <a:spcPts val="1600"/>
              </a:spcBef>
              <a:spcAft>
                <a:spcPts val="0"/>
              </a:spcAft>
              <a:buNone/>
            </a:pPr>
            <a:r>
              <a:rPr lang="en" sz="1600">
                <a:solidFill>
                  <a:srgbClr val="404040"/>
                </a:solidFill>
                <a:highlight>
                  <a:srgbClr val="FCFCFC"/>
                </a:highlight>
                <a:latin typeface="Arial"/>
                <a:ea typeface="Arial"/>
                <a:cs typeface="Arial"/>
                <a:sym typeface="Arial"/>
              </a:rPr>
              <a:t> 			Y  = F(X)</a:t>
            </a:r>
            <a:endParaRPr sz="1600">
              <a:solidFill>
                <a:srgbClr val="404040"/>
              </a:solidFill>
              <a:highlight>
                <a:srgbClr val="FCFCFC"/>
              </a:highlight>
              <a:latin typeface="Arial"/>
              <a:ea typeface="Arial"/>
              <a:cs typeface="Arial"/>
              <a:sym typeface="Arial"/>
            </a:endParaRPr>
          </a:p>
          <a:p>
            <a:pPr indent="-330200" lvl="0" marL="457200" rtl="0" algn="l">
              <a:spcBef>
                <a:spcPts val="1600"/>
              </a:spcBef>
              <a:spcAft>
                <a:spcPts val="0"/>
              </a:spcAft>
              <a:buClr>
                <a:srgbClr val="404040"/>
              </a:buClr>
              <a:buSzPts val="1600"/>
              <a:buFont typeface="Arial"/>
              <a:buChar char="●"/>
            </a:pPr>
            <a:r>
              <a:rPr lang="en" sz="1600">
                <a:solidFill>
                  <a:srgbClr val="404040"/>
                </a:solidFill>
                <a:highlight>
                  <a:srgbClr val="FCFCFC"/>
                </a:highlight>
                <a:latin typeface="Arial"/>
                <a:ea typeface="Arial"/>
                <a:cs typeface="Arial"/>
                <a:sym typeface="Arial"/>
              </a:rPr>
              <a:t>For example:</a:t>
            </a:r>
            <a:endParaRPr sz="1600">
              <a:solidFill>
                <a:srgbClr val="404040"/>
              </a:solidFill>
              <a:highlight>
                <a:srgbClr val="FCFCFC"/>
              </a:highlight>
              <a:latin typeface="Arial"/>
              <a:ea typeface="Arial"/>
              <a:cs typeface="Arial"/>
              <a:sym typeface="Arial"/>
            </a:endParaRPr>
          </a:p>
          <a:p>
            <a:pPr indent="0" lvl="0" marL="914400" rtl="0" algn="l">
              <a:spcBef>
                <a:spcPts val="1600"/>
              </a:spcBef>
              <a:spcAft>
                <a:spcPts val="1600"/>
              </a:spcAft>
              <a:buNone/>
            </a:pPr>
            <a:r>
              <a:t/>
            </a:r>
            <a:endParaRPr sz="1600">
              <a:solidFill>
                <a:srgbClr val="404040"/>
              </a:solidFill>
              <a:highlight>
                <a:srgbClr val="FCFCFC"/>
              </a:highlight>
              <a:latin typeface="Arial"/>
              <a:ea typeface="Arial"/>
              <a:cs typeface="Arial"/>
              <a:sym typeface="Arial"/>
            </a:endParaRPr>
          </a:p>
        </p:txBody>
      </p:sp>
      <p:pic>
        <p:nvPicPr>
          <p:cNvPr id="190" name="Google Shape;190;p32"/>
          <p:cNvPicPr preferRelativeResize="0"/>
          <p:nvPr/>
        </p:nvPicPr>
        <p:blipFill>
          <a:blip r:embed="rId3">
            <a:alphaModFix/>
          </a:blip>
          <a:stretch>
            <a:fillRect/>
          </a:stretch>
        </p:blipFill>
        <p:spPr>
          <a:xfrm>
            <a:off x="3544950" y="2691150"/>
            <a:ext cx="3368274" cy="233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SVM</a:t>
            </a:r>
            <a:r>
              <a:rPr lang="en"/>
              <a:t> (Support Vector Machine)</a:t>
            </a:r>
            <a:endParaRPr/>
          </a:p>
        </p:txBody>
      </p:sp>
      <p:sp>
        <p:nvSpPr>
          <p:cNvPr id="196" name="Google Shape;196;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latin typeface="Georgia"/>
                <a:ea typeface="Georgia"/>
                <a:cs typeface="Georgia"/>
                <a:sym typeface="Georgia"/>
              </a:rPr>
              <a:t>The objective of the support vector machine algorithm is to find a hyperplane in an N-dimensional space(N — the number of features) that distinctly classifies the data points.</a:t>
            </a:r>
            <a:endParaRPr sz="1600">
              <a:solidFill>
                <a:srgbClr val="000000"/>
              </a:solidFill>
              <a:latin typeface="Georgia"/>
              <a:ea typeface="Georgia"/>
              <a:cs typeface="Georgia"/>
              <a:sym typeface="Georgia"/>
            </a:endParaRPr>
          </a:p>
        </p:txBody>
      </p:sp>
      <p:pic>
        <p:nvPicPr>
          <p:cNvPr id="197" name="Google Shape;197;p33"/>
          <p:cNvPicPr preferRelativeResize="0"/>
          <p:nvPr/>
        </p:nvPicPr>
        <p:blipFill>
          <a:blip r:embed="rId4">
            <a:alphaModFix/>
          </a:blip>
          <a:stretch>
            <a:fillRect/>
          </a:stretch>
        </p:blipFill>
        <p:spPr>
          <a:xfrm>
            <a:off x="1833212" y="2042375"/>
            <a:ext cx="5477576" cy="28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plane and support Vector</a:t>
            </a:r>
            <a:endParaRPr/>
          </a:p>
        </p:txBody>
      </p:sp>
      <p:sp>
        <p:nvSpPr>
          <p:cNvPr id="203" name="Google Shape;20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4"/>
          <p:cNvPicPr preferRelativeResize="0"/>
          <p:nvPr/>
        </p:nvPicPr>
        <p:blipFill>
          <a:blip r:embed="rId3">
            <a:alphaModFix/>
          </a:blip>
          <a:stretch>
            <a:fillRect/>
          </a:stretch>
        </p:blipFill>
        <p:spPr>
          <a:xfrm>
            <a:off x="1711048" y="1266325"/>
            <a:ext cx="5808877" cy="387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a:t>
            </a:r>
            <a:endParaRPr/>
          </a:p>
        </p:txBody>
      </p:sp>
      <p:sp>
        <p:nvSpPr>
          <p:cNvPr id="210" name="Google Shape;210;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Clr>
                <a:srgbClr val="000000"/>
              </a:buClr>
              <a:buSzPts val="1700"/>
              <a:buFont typeface="Arial"/>
              <a:buChar char="●"/>
            </a:pPr>
            <a:r>
              <a:rPr lang="en" sz="1700">
                <a:solidFill>
                  <a:srgbClr val="000000"/>
                </a:solidFill>
                <a:latin typeface="Arial"/>
                <a:ea typeface="Arial"/>
                <a:cs typeface="Arial"/>
                <a:sym typeface="Arial"/>
              </a:rPr>
              <a:t>To find the maximum margin separator, we have to solve the following optimization problem:</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0" lvl="0" marL="457200" rtl="0" algn="l">
              <a:spcBef>
                <a:spcPts val="600"/>
              </a:spcBef>
              <a:spcAft>
                <a:spcPts val="0"/>
              </a:spcAft>
              <a:buNone/>
            </a:pPr>
            <a:r>
              <a:t/>
            </a:r>
            <a:endParaRPr sz="1700">
              <a:solidFill>
                <a:srgbClr val="000000"/>
              </a:solidFill>
              <a:latin typeface="Arial"/>
              <a:ea typeface="Arial"/>
              <a:cs typeface="Arial"/>
              <a:sym typeface="Arial"/>
            </a:endParaRPr>
          </a:p>
          <a:p>
            <a:pPr indent="-336550" lvl="0" marL="457200" rtl="0" algn="l">
              <a:spcBef>
                <a:spcPts val="600"/>
              </a:spcBef>
              <a:spcAft>
                <a:spcPts val="0"/>
              </a:spcAft>
              <a:buClr>
                <a:srgbClr val="000000"/>
              </a:buClr>
              <a:buSzPts val="1700"/>
              <a:buFont typeface="Arial"/>
              <a:buChar char="●"/>
            </a:pPr>
            <a:r>
              <a:rPr lang="en" sz="1700">
                <a:solidFill>
                  <a:srgbClr val="000000"/>
                </a:solidFill>
                <a:latin typeface="Arial"/>
                <a:ea typeface="Arial"/>
                <a:cs typeface="Arial"/>
                <a:sym typeface="Arial"/>
              </a:rPr>
              <a:t>This is tricky but it’s a convex problem. There is only one optimum and we can find it without fiddling with learning rates or weight decay or early stopping.</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Don’t worry about the optimization problem. It has been solved. Its called quadratic programming.</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It takes time proportional to N^2 which is really bad for very big datasets</a:t>
            </a:r>
            <a:endParaRPr sz="1700">
              <a:solidFill>
                <a:srgbClr val="000000"/>
              </a:solidFill>
              <a:latin typeface="Arial"/>
              <a:ea typeface="Arial"/>
              <a:cs typeface="Arial"/>
              <a:sym typeface="Arial"/>
            </a:endParaRPr>
          </a:p>
          <a:p>
            <a:pPr indent="0" lvl="0" marL="0" rtl="0" algn="l">
              <a:spcBef>
                <a:spcPts val="500"/>
              </a:spcBef>
              <a:spcAft>
                <a:spcPts val="0"/>
              </a:spcAft>
              <a:buNone/>
            </a:pPr>
            <a:r>
              <a:rPr lang="en" sz="1300">
                <a:solidFill>
                  <a:srgbClr val="000000"/>
                </a:solidFill>
                <a:latin typeface="Arial"/>
                <a:ea typeface="Arial"/>
                <a:cs typeface="Arial"/>
                <a:sym typeface="Arial"/>
              </a:rPr>
              <a:t>•so for big datasets we end up doing approximate optimization!</a:t>
            </a:r>
            <a:endParaRPr sz="1300">
              <a:solidFill>
                <a:srgbClr val="000000"/>
              </a:solidFill>
              <a:latin typeface="Arial"/>
              <a:ea typeface="Arial"/>
              <a:cs typeface="Arial"/>
              <a:sym typeface="Arial"/>
            </a:endParaRPr>
          </a:p>
          <a:p>
            <a:pPr indent="0" lvl="0" marL="0" rtl="0" algn="l">
              <a:spcBef>
                <a:spcPts val="0"/>
              </a:spcBef>
              <a:spcAft>
                <a:spcPts val="1600"/>
              </a:spcAft>
              <a:buNone/>
            </a:pPr>
            <a:r>
              <a:t/>
            </a:r>
            <a:endParaRPr sz="1100">
              <a:solidFill>
                <a:srgbClr val="000000"/>
              </a:solidFill>
            </a:endParaRPr>
          </a:p>
        </p:txBody>
      </p:sp>
      <p:pic>
        <p:nvPicPr>
          <p:cNvPr id="211" name="Google Shape;211;p35"/>
          <p:cNvPicPr preferRelativeResize="0"/>
          <p:nvPr/>
        </p:nvPicPr>
        <p:blipFill>
          <a:blip r:embed="rId3">
            <a:alphaModFix/>
          </a:blip>
          <a:stretch>
            <a:fillRect/>
          </a:stretch>
        </p:blipFill>
        <p:spPr>
          <a:xfrm>
            <a:off x="2752725" y="1818388"/>
            <a:ext cx="3638550" cy="1285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SVM vs Non-Linear SVM</a:t>
            </a:r>
            <a:endParaRPr/>
          </a:p>
        </p:txBody>
      </p:sp>
      <p:graphicFrame>
        <p:nvGraphicFramePr>
          <p:cNvPr id="217" name="Google Shape;217;p36"/>
          <p:cNvGraphicFramePr/>
          <p:nvPr/>
        </p:nvGraphicFramePr>
        <p:xfrm>
          <a:off x="1040850" y="1266325"/>
          <a:ext cx="3000000" cy="3000000"/>
        </p:xfrm>
        <a:graphic>
          <a:graphicData uri="http://schemas.openxmlformats.org/drawingml/2006/table">
            <a:tbl>
              <a:tblPr>
                <a:noFill/>
                <a:tableStyleId>{687C6B95-E47B-439C-BB56-EB53CD7D157A}</a:tableStyleId>
              </a:tblPr>
              <a:tblGrid>
                <a:gridCol w="3619500"/>
                <a:gridCol w="3619500"/>
              </a:tblGrid>
              <a:tr h="381000">
                <a:tc>
                  <a:txBody>
                    <a:bodyPr/>
                    <a:lstStyle/>
                    <a:p>
                      <a:pPr indent="0" lvl="0" marL="0" rtl="0" algn="l">
                        <a:lnSpc>
                          <a:spcPct val="115000"/>
                        </a:lnSpc>
                        <a:spcBef>
                          <a:spcPts val="0"/>
                        </a:spcBef>
                        <a:spcAft>
                          <a:spcPts val="1900"/>
                        </a:spcAft>
                        <a:buNone/>
                      </a:pPr>
                      <a:r>
                        <a:rPr b="1" lang="en" sz="1200">
                          <a:solidFill>
                            <a:srgbClr val="212127"/>
                          </a:solidFill>
                          <a:highlight>
                            <a:srgbClr val="FFFFFF"/>
                          </a:highlight>
                          <a:latin typeface="Montserrat"/>
                          <a:ea typeface="Montserrat"/>
                          <a:cs typeface="Montserrat"/>
                          <a:sym typeface="Montserrat"/>
                        </a:rPr>
                        <a:t>Linear SVM</a:t>
                      </a:r>
                      <a:endParaRPr b="1"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b="1" lang="en" sz="1200">
                          <a:solidFill>
                            <a:srgbClr val="212127"/>
                          </a:solidFill>
                          <a:highlight>
                            <a:srgbClr val="FFFFFF"/>
                          </a:highlight>
                          <a:latin typeface="Montserrat"/>
                          <a:ea typeface="Montserrat"/>
                          <a:cs typeface="Montserrat"/>
                          <a:sym typeface="Montserrat"/>
                        </a:rPr>
                        <a:t>Non-Linear SVM</a:t>
                      </a:r>
                      <a:endParaRPr b="1"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It can be easily separated with a linear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It cannot be easily separated with a linear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Data is classified with the help of hyperplane.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We use Kernels to make non-separable data into separable data.</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r h="381000">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Data can be easily classified by drawing a straight line.</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rPr lang="en" sz="1200">
                          <a:solidFill>
                            <a:srgbClr val="212127"/>
                          </a:solidFill>
                          <a:highlight>
                            <a:srgbClr val="FFFFFF"/>
                          </a:highlight>
                          <a:latin typeface="Montserrat"/>
                          <a:ea typeface="Montserrat"/>
                          <a:cs typeface="Montserrat"/>
                          <a:sym typeface="Montserrat"/>
                        </a:rPr>
                        <a:t>We map data into high dimensional space to classify.</a:t>
                      </a:r>
                      <a:endParaRPr sz="1200">
                        <a:solidFill>
                          <a:srgbClr val="212127"/>
                        </a:solidFill>
                        <a:highlight>
                          <a:srgbClr val="FFFFFF"/>
                        </a:highlight>
                        <a:latin typeface="Montserrat"/>
                        <a:ea typeface="Montserrat"/>
                        <a:cs typeface="Montserrat"/>
                        <a:sym typeface="Montserrat"/>
                      </a:endParaRPr>
                    </a:p>
                  </a:txBody>
                  <a:tcPr marT="95250" marB="95250" marR="95250" marL="95250">
                    <a:lnL cap="flat" cmpd="sng" w="9525">
                      <a:solidFill>
                        <a:srgbClr val="E2E2E2"/>
                      </a:solidFill>
                      <a:prstDash val="solid"/>
                      <a:round/>
                      <a:headEnd len="sm" w="sm" type="none"/>
                      <a:tailEnd len="sm" w="sm" type="none"/>
                    </a:lnL>
                    <a:lnR cap="flat" cmpd="sng" w="9525">
                      <a:solidFill>
                        <a:srgbClr val="E2E2E2"/>
                      </a:solidFill>
                      <a:prstDash val="solid"/>
                      <a:round/>
                      <a:headEnd len="sm" w="sm" type="none"/>
                      <a:tailEnd len="sm" w="sm" type="none"/>
                    </a:lnR>
                    <a:lnT cap="flat" cmpd="sng" w="9525">
                      <a:solidFill>
                        <a:srgbClr val="E2E2E2"/>
                      </a:solidFill>
                      <a:prstDash val="solid"/>
                      <a:round/>
                      <a:headEnd len="sm" w="sm" type="none"/>
                      <a:tailEnd len="sm" w="sm" type="none"/>
                    </a:lnT>
                    <a:lnB cap="flat" cmpd="sng" w="9525">
                      <a:solidFill>
                        <a:srgbClr val="E2E2E2"/>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a:t>
            </a:r>
            <a:endParaRPr/>
          </a:p>
        </p:txBody>
      </p:sp>
      <p:sp>
        <p:nvSpPr>
          <p:cNvPr id="223" name="Google Shape;223;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50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Can </a:t>
            </a:r>
            <a:r>
              <a:rPr b="1" lang="en" sz="2600">
                <a:solidFill>
                  <a:srgbClr val="000000"/>
                </a:solidFill>
                <a:latin typeface="Calibri"/>
                <a:ea typeface="Calibri"/>
                <a:cs typeface="Calibri"/>
                <a:sym typeface="Calibri"/>
              </a:rPr>
              <a:t>not</a:t>
            </a:r>
            <a:r>
              <a:rPr lang="en" sz="2600">
                <a:solidFill>
                  <a:srgbClr val="000000"/>
                </a:solidFill>
                <a:latin typeface="Calibri"/>
                <a:ea typeface="Calibri"/>
                <a:cs typeface="Calibri"/>
                <a:sym typeface="Calibri"/>
              </a:rPr>
              <a:t> find a hyperplane that </a:t>
            </a:r>
            <a:r>
              <a:rPr b="1" lang="en" sz="2600">
                <a:solidFill>
                  <a:srgbClr val="000000"/>
                </a:solidFill>
                <a:latin typeface="Calibri"/>
                <a:ea typeface="Calibri"/>
                <a:cs typeface="Calibri"/>
                <a:sym typeface="Calibri"/>
              </a:rPr>
              <a:t>linearly separate</a:t>
            </a:r>
            <a:r>
              <a:rPr lang="en" sz="2600">
                <a:solidFill>
                  <a:srgbClr val="000000"/>
                </a:solidFill>
                <a:latin typeface="Calibri"/>
                <a:ea typeface="Calibri"/>
                <a:cs typeface="Calibri"/>
                <a:sym typeface="Calibri"/>
              </a:rPr>
              <a:t> data-points. </a:t>
            </a:r>
            <a:endParaRPr/>
          </a:p>
        </p:txBody>
      </p:sp>
      <p:pic>
        <p:nvPicPr>
          <p:cNvPr id="224" name="Google Shape;224;p37"/>
          <p:cNvPicPr preferRelativeResize="0"/>
          <p:nvPr/>
        </p:nvPicPr>
        <p:blipFill>
          <a:blip r:embed="rId3">
            <a:alphaModFix/>
          </a:blip>
          <a:stretch>
            <a:fillRect/>
          </a:stretch>
        </p:blipFill>
        <p:spPr>
          <a:xfrm>
            <a:off x="5002475" y="896250"/>
            <a:ext cx="3777100" cy="3672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Function</a:t>
            </a:r>
            <a:endParaRPr/>
          </a:p>
        </p:txBody>
      </p:sp>
      <p:sp>
        <p:nvSpPr>
          <p:cNvPr id="230" name="Google Shape;230;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8"/>
          <p:cNvPicPr preferRelativeResize="0"/>
          <p:nvPr/>
        </p:nvPicPr>
        <p:blipFill>
          <a:blip r:embed="rId3">
            <a:alphaModFix/>
          </a:blip>
          <a:stretch>
            <a:fillRect/>
          </a:stretch>
        </p:blipFill>
        <p:spPr>
          <a:xfrm>
            <a:off x="1999575" y="1266325"/>
            <a:ext cx="5144851" cy="368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237" name="Google Shape;237;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2600">
                <a:solidFill>
                  <a:srgbClr val="000000"/>
                </a:solidFill>
                <a:latin typeface="Calibri"/>
                <a:ea typeface="Calibri"/>
                <a:cs typeface="Calibri"/>
                <a:sym typeface="Calibri"/>
              </a:rPr>
              <a:t>Apply SVM for sentiment classification:</a:t>
            </a:r>
            <a:endParaRPr sz="2600">
              <a:solidFill>
                <a:srgbClr val="000000"/>
              </a:solidFill>
              <a:latin typeface="Calibri"/>
              <a:ea typeface="Calibri"/>
              <a:cs typeface="Calibri"/>
              <a:sym typeface="Calibri"/>
            </a:endParaRPr>
          </a:p>
          <a:p>
            <a:pPr indent="-393700" lvl="0" marL="457200" rtl="0" algn="l">
              <a:lnSpc>
                <a:spcPct val="100000"/>
              </a:lnSpc>
              <a:spcBef>
                <a:spcPts val="50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Dataset: </a:t>
            </a:r>
            <a:r>
              <a:rPr b="1" lang="en" sz="2600">
                <a:solidFill>
                  <a:srgbClr val="000000"/>
                </a:solidFill>
                <a:latin typeface="Calibri"/>
                <a:ea typeface="Calibri"/>
                <a:cs typeface="Calibri"/>
                <a:sym typeface="Calibri"/>
              </a:rPr>
              <a:t>tweet1000	csv</a:t>
            </a:r>
            <a:r>
              <a:rPr lang="en" sz="2600">
                <a:solidFill>
                  <a:srgbClr val="000000"/>
                </a:solidFill>
                <a:latin typeface="Calibri"/>
                <a:ea typeface="Calibri"/>
                <a:cs typeface="Calibri"/>
                <a:sym typeface="Calibri"/>
              </a:rPr>
              <a:t> (</a:t>
            </a:r>
            <a:r>
              <a:rPr b="1" lang="en" sz="2600">
                <a:solidFill>
                  <a:srgbClr val="000000"/>
                </a:solidFill>
                <a:latin typeface="Calibri"/>
                <a:ea typeface="Calibri"/>
                <a:cs typeface="Calibri"/>
                <a:sym typeface="Calibri"/>
              </a:rPr>
              <a:t>1000 documents</a:t>
            </a:r>
            <a:r>
              <a:rPr lang="en" sz="2600">
                <a:solidFill>
                  <a:srgbClr val="000000"/>
                </a:solidFill>
                <a:latin typeface="Calibri"/>
                <a:ea typeface="Calibri"/>
                <a:cs typeface="Calibri"/>
                <a:sym typeface="Calibri"/>
              </a:rPr>
              <a:t>)</a:t>
            </a:r>
            <a:endParaRPr sz="2600">
              <a:solidFill>
                <a:srgbClr val="000000"/>
              </a:solidFill>
              <a:latin typeface="Calibri"/>
              <a:ea typeface="Calibri"/>
              <a:cs typeface="Calibri"/>
              <a:sym typeface="Calibri"/>
            </a:endParaRPr>
          </a:p>
          <a:p>
            <a:pPr indent="-393700" lvl="0" marL="457200" rtl="0" algn="l">
              <a:lnSpc>
                <a:spcPct val="100000"/>
              </a:lnSpc>
              <a:spcBef>
                <a:spcPts val="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Algorithm: Compare between </a:t>
            </a:r>
            <a:r>
              <a:rPr b="1" lang="en" sz="2600">
                <a:solidFill>
                  <a:srgbClr val="000000"/>
                </a:solidFill>
                <a:latin typeface="Calibri"/>
                <a:ea typeface="Calibri"/>
                <a:cs typeface="Calibri"/>
                <a:sym typeface="Calibri"/>
              </a:rPr>
              <a:t>SVM</a:t>
            </a:r>
            <a:r>
              <a:rPr lang="en" sz="2600">
                <a:solidFill>
                  <a:srgbClr val="000000"/>
                </a:solidFill>
                <a:latin typeface="Calibri"/>
                <a:ea typeface="Calibri"/>
                <a:cs typeface="Calibri"/>
                <a:sym typeface="Calibri"/>
              </a:rPr>
              <a:t> and </a:t>
            </a:r>
            <a:r>
              <a:rPr b="1" lang="en" sz="2600">
                <a:solidFill>
                  <a:srgbClr val="000000"/>
                </a:solidFill>
                <a:latin typeface="Calibri"/>
                <a:ea typeface="Calibri"/>
                <a:cs typeface="Calibri"/>
                <a:sym typeface="Calibri"/>
              </a:rPr>
              <a:t>Linear Model</a:t>
            </a:r>
            <a:r>
              <a:rPr lang="en" sz="2600">
                <a:solidFill>
                  <a:srgbClr val="000000"/>
                </a:solidFill>
                <a:latin typeface="Calibri"/>
                <a:ea typeface="Calibri"/>
                <a:cs typeface="Calibri"/>
                <a:sym typeface="Calibri"/>
              </a:rPr>
              <a:t> (accuracy, precision, recall, training time)</a:t>
            </a:r>
            <a:endParaRPr sz="2600">
              <a:solidFill>
                <a:srgbClr val="000000"/>
              </a:solidFill>
              <a:latin typeface="Calibri"/>
              <a:ea typeface="Calibri"/>
              <a:cs typeface="Calibri"/>
              <a:sym typeface="Calibri"/>
            </a:endParaRPr>
          </a:p>
          <a:p>
            <a:pPr indent="-393700" lvl="0" marL="457200" rtl="0" algn="l">
              <a:lnSpc>
                <a:spcPct val="100000"/>
              </a:lnSpc>
              <a:spcBef>
                <a:spcPts val="0"/>
              </a:spcBef>
              <a:spcAft>
                <a:spcPts val="0"/>
              </a:spcAft>
              <a:buClr>
                <a:srgbClr val="9C5252"/>
              </a:buClr>
              <a:buSzPts val="2600"/>
              <a:buFont typeface="Noto Sans Symbols"/>
              <a:buChar char="-"/>
            </a:pPr>
            <a:r>
              <a:rPr lang="en" sz="2600">
                <a:solidFill>
                  <a:srgbClr val="000000"/>
                </a:solidFill>
                <a:latin typeface="Calibri"/>
                <a:ea typeface="Calibri"/>
                <a:cs typeface="Calibri"/>
                <a:sym typeface="Calibri"/>
              </a:rPr>
              <a:t>Feature extraction : Try both Bag-of-words and TF-IDF.</a:t>
            </a:r>
            <a:endParaRPr sz="26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t>
            </a:r>
            <a:r>
              <a:rPr lang="en"/>
              <a:t>continue</a:t>
            </a:r>
            <a:r>
              <a:rPr lang="en"/>
              <a:t>)</a:t>
            </a:r>
            <a:endParaRPr/>
          </a:p>
        </p:txBody>
      </p:sp>
      <p:sp>
        <p:nvSpPr>
          <p:cNvPr id="243" name="Google Shape;243;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 you want more Maths in the slides?</a:t>
            </a:r>
            <a:endParaRPr/>
          </a:p>
          <a:p>
            <a:pPr indent="-342900" lvl="0" marL="457200" rtl="0" algn="l">
              <a:spcBef>
                <a:spcPts val="0"/>
              </a:spcBef>
              <a:spcAft>
                <a:spcPts val="0"/>
              </a:spcAft>
              <a:buSzPts val="1800"/>
              <a:buChar char="●"/>
            </a:pPr>
            <a:r>
              <a:rPr lang="en"/>
              <a:t>Which topics do you want to cover?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history of Machine Learning</a:t>
            </a:r>
            <a:endParaRPr/>
          </a:p>
        </p:txBody>
      </p:sp>
      <p:pic>
        <p:nvPicPr>
          <p:cNvPr id="80" name="Google Shape;80;p15"/>
          <p:cNvPicPr preferRelativeResize="0"/>
          <p:nvPr/>
        </p:nvPicPr>
        <p:blipFill>
          <a:blip r:embed="rId3">
            <a:alphaModFix/>
          </a:blip>
          <a:stretch>
            <a:fillRect/>
          </a:stretch>
        </p:blipFill>
        <p:spPr>
          <a:xfrm>
            <a:off x="1346513" y="1226900"/>
            <a:ext cx="6450981" cy="368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Arthur Samuel said “</a:t>
            </a:r>
            <a:r>
              <a:rPr lang="en" sz="1600">
                <a:solidFill>
                  <a:srgbClr val="000000"/>
                </a:solidFill>
                <a:latin typeface="Georgia"/>
                <a:ea typeface="Georgia"/>
                <a:cs typeface="Georgia"/>
                <a:sym typeface="Georgia"/>
              </a:rPr>
              <a:t>Machine Learning algorithms enable the computers to learn from data, and even improve themselves, without being explicitly programmed”</a:t>
            </a:r>
            <a:endParaRPr sz="1600">
              <a:solidFill>
                <a:srgbClr val="000000"/>
              </a:solidFill>
              <a:highlight>
                <a:srgbClr val="FFFFFF"/>
              </a:highlight>
              <a:latin typeface="Georgia"/>
              <a:ea typeface="Georgia"/>
              <a:cs typeface="Georgia"/>
              <a:sym typeface="Georgia"/>
            </a:endParaRPr>
          </a:p>
          <a:p>
            <a:pPr indent="0" lvl="0" marL="457200" rtl="0" algn="l">
              <a:spcBef>
                <a:spcPts val="1600"/>
              </a:spcBef>
              <a:spcAft>
                <a:spcPts val="0"/>
              </a:spcAft>
              <a:buNone/>
            </a:pPr>
            <a:r>
              <a:t/>
            </a:r>
            <a:endParaRPr sz="1600">
              <a:solidFill>
                <a:srgbClr val="000000"/>
              </a:solidFill>
              <a:highlight>
                <a:srgbClr val="FFFFFF"/>
              </a:highlight>
              <a:latin typeface="Georgia"/>
              <a:ea typeface="Georgia"/>
              <a:cs typeface="Georgia"/>
              <a:sym typeface="Georgia"/>
            </a:endParaRPr>
          </a:p>
          <a:p>
            <a:pPr indent="-330200" lvl="0" marL="457200" rtl="0" algn="just">
              <a:spcBef>
                <a:spcPts val="160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Machine learning (ML) is a category of an algorithm that allows </a:t>
            </a:r>
            <a:r>
              <a:rPr b="1" lang="en" sz="1600">
                <a:solidFill>
                  <a:srgbClr val="000000"/>
                </a:solidFill>
                <a:highlight>
                  <a:srgbClr val="FFFFFF"/>
                </a:highlight>
                <a:latin typeface="Georgia"/>
                <a:ea typeface="Georgia"/>
                <a:cs typeface="Georgia"/>
                <a:sym typeface="Georgia"/>
              </a:rPr>
              <a:t>software applications</a:t>
            </a:r>
            <a:r>
              <a:rPr lang="en" sz="1600">
                <a:solidFill>
                  <a:srgbClr val="000000"/>
                </a:solidFill>
                <a:highlight>
                  <a:srgbClr val="FFFFFF"/>
                </a:highlight>
                <a:latin typeface="Georgia"/>
                <a:ea typeface="Georgia"/>
                <a:cs typeface="Georgia"/>
                <a:sym typeface="Georgia"/>
              </a:rPr>
              <a:t> to become more accurate in predicting outcomes without being explicitly programmed. The basic premise of machine learning is to build algorithms that can receive input data and use statistical analysis to predict an output while updating outputs as new data becomes available.</a:t>
            </a:r>
            <a:endParaRPr sz="1600">
              <a:solidFill>
                <a:srgbClr val="00000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Machine Learning</a:t>
            </a:r>
            <a:endParaRPr/>
          </a:p>
        </p:txBody>
      </p:sp>
      <p:pic>
        <p:nvPicPr>
          <p:cNvPr id="92" name="Google Shape;92;p17"/>
          <p:cNvPicPr preferRelativeResize="0"/>
          <p:nvPr/>
        </p:nvPicPr>
        <p:blipFill>
          <a:blip r:embed="rId3">
            <a:alphaModFix/>
          </a:blip>
          <a:stretch>
            <a:fillRect/>
          </a:stretch>
        </p:blipFill>
        <p:spPr>
          <a:xfrm>
            <a:off x="2056026" y="1266325"/>
            <a:ext cx="5031950" cy="3597850"/>
          </a:xfrm>
          <a:prstGeom prst="rect">
            <a:avLst/>
          </a:prstGeom>
          <a:noFill/>
          <a:ln>
            <a:noFill/>
          </a:ln>
        </p:spPr>
      </p:pic>
      <p:sp>
        <p:nvSpPr>
          <p:cNvPr id="93" name="Google Shape;93;p17"/>
          <p:cNvSpPr txBox="1"/>
          <p:nvPr/>
        </p:nvSpPr>
        <p:spPr>
          <a:xfrm>
            <a:off x="254000" y="4605125"/>
            <a:ext cx="20982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Association Rules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99" name="Google Shape;99;p18"/>
          <p:cNvSpPr txBox="1"/>
          <p:nvPr>
            <p:ph idx="1" type="body"/>
          </p:nvPr>
        </p:nvSpPr>
        <p:spPr>
          <a:xfrm>
            <a:off x="311700" y="1266325"/>
            <a:ext cx="6120900" cy="33027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solidFill>
                  <a:srgbClr val="292929"/>
                </a:solidFill>
                <a:highlight>
                  <a:srgbClr val="FFFFFF"/>
                </a:highlight>
                <a:latin typeface="Georgia"/>
                <a:ea typeface="Georgia"/>
                <a:cs typeface="Georgia"/>
                <a:sym typeface="Georgia"/>
              </a:rPr>
              <a:t>Supervised</a:t>
            </a:r>
            <a:r>
              <a:rPr lang="en" sz="1600">
                <a:solidFill>
                  <a:srgbClr val="555555"/>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learning</a:t>
            </a:r>
            <a:r>
              <a:rPr lang="en" sz="1600">
                <a:solidFill>
                  <a:srgbClr val="555555"/>
                </a:solidFill>
                <a:highlight>
                  <a:srgbClr val="FFFFFF"/>
                </a:highlight>
                <a:latin typeface="Georgia"/>
                <a:ea typeface="Georgia"/>
                <a:cs typeface="Georgia"/>
                <a:sym typeface="Georgia"/>
              </a:rPr>
              <a:t> is where you have input variables (x) and an output variable (Y) and you use an algorithm to learn the mapping function </a:t>
            </a:r>
            <a:r>
              <a:rPr lang="en" sz="1600">
                <a:solidFill>
                  <a:srgbClr val="292929"/>
                </a:solidFill>
                <a:highlight>
                  <a:srgbClr val="FFFFFF"/>
                </a:highlight>
                <a:latin typeface="Georgia"/>
                <a:ea typeface="Georgia"/>
                <a:cs typeface="Georgia"/>
                <a:sym typeface="Georgia"/>
              </a:rPr>
              <a:t>from</a:t>
            </a:r>
            <a:r>
              <a:rPr lang="en" sz="1600">
                <a:solidFill>
                  <a:srgbClr val="555555"/>
                </a:solidFill>
                <a:highlight>
                  <a:srgbClr val="FFFFFF"/>
                </a:highlight>
                <a:latin typeface="Georgia"/>
                <a:ea typeface="Georgia"/>
                <a:cs typeface="Georgia"/>
                <a:sym typeface="Georgia"/>
              </a:rPr>
              <a:t> the input to the output.</a:t>
            </a:r>
            <a:endParaRPr sz="1600">
              <a:solidFill>
                <a:srgbClr val="555555"/>
              </a:solidFill>
              <a:highlight>
                <a:srgbClr val="FFFFFF"/>
              </a:highlight>
              <a:latin typeface="Georgia"/>
              <a:ea typeface="Georgia"/>
              <a:cs typeface="Georgia"/>
              <a:sym typeface="Georgia"/>
            </a:endParaRPr>
          </a:p>
          <a:p>
            <a:pPr indent="0" lvl="0" marL="2743200" marR="0" rtl="0" algn="l">
              <a:lnSpc>
                <a:spcPct val="115000"/>
              </a:lnSpc>
              <a:spcBef>
                <a:spcPts val="1600"/>
              </a:spcBef>
              <a:spcAft>
                <a:spcPts val="0"/>
              </a:spcAft>
              <a:buNone/>
            </a:pPr>
            <a:r>
              <a:rPr lang="en" sz="1600">
                <a:solidFill>
                  <a:srgbClr val="555555"/>
                </a:solidFill>
                <a:highlight>
                  <a:srgbClr val="FFFFFF"/>
                </a:highlight>
                <a:latin typeface="Georgia"/>
                <a:ea typeface="Georgia"/>
                <a:cs typeface="Georgia"/>
                <a:sym typeface="Georgia"/>
              </a:rPr>
              <a:t>Y = f(X)</a:t>
            </a:r>
            <a:endParaRPr sz="1600">
              <a:solidFill>
                <a:srgbClr val="555555"/>
              </a:solidFill>
              <a:highlight>
                <a:srgbClr val="FFFFFF"/>
              </a:highlight>
              <a:latin typeface="Georgia"/>
              <a:ea typeface="Georgia"/>
              <a:cs typeface="Georgia"/>
              <a:sym typeface="Georgia"/>
            </a:endParaRPr>
          </a:p>
          <a:p>
            <a:pPr indent="-317500" lvl="1" marL="914400" marR="0" rtl="0" algn="l">
              <a:lnSpc>
                <a:spcPct val="115000"/>
              </a:lnSpc>
              <a:spcBef>
                <a:spcPts val="1600"/>
              </a:spcBef>
              <a:spcAft>
                <a:spcPts val="0"/>
              </a:spcAft>
              <a:buSzPts val="1400"/>
              <a:buChar char="○"/>
            </a:pPr>
            <a:r>
              <a:rPr b="1" lang="en" sz="1400">
                <a:solidFill>
                  <a:srgbClr val="292929"/>
                </a:solidFill>
                <a:highlight>
                  <a:srgbClr val="FFFFFF"/>
                </a:highlight>
                <a:latin typeface="Georgia"/>
                <a:ea typeface="Georgia"/>
                <a:cs typeface="Georgia"/>
                <a:sym typeface="Georgia"/>
              </a:rPr>
              <a:t>Classification</a:t>
            </a:r>
            <a:r>
              <a:rPr lang="en" sz="1400">
                <a:solidFill>
                  <a:srgbClr val="000000"/>
                </a:solidFill>
                <a:highlight>
                  <a:srgbClr val="FFFFFF"/>
                </a:highlight>
                <a:latin typeface="Georgia"/>
                <a:ea typeface="Georgia"/>
                <a:cs typeface="Georgia"/>
                <a:sym typeface="Georgia"/>
              </a:rPr>
              <a:t>: A classification problem is when the output variable is a category, such as “red” or “blue” or “disease” and “no disease”.</a:t>
            </a:r>
            <a:endParaRPr sz="1400">
              <a:solidFill>
                <a:srgbClr val="000000"/>
              </a:solidFill>
              <a:highlight>
                <a:srgbClr val="FFFFFF"/>
              </a:highlight>
              <a:latin typeface="Georgia"/>
              <a:ea typeface="Georgia"/>
              <a:cs typeface="Georgia"/>
              <a:sym typeface="Georgia"/>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Binary Classification</a:t>
            </a:r>
            <a:endParaRPr sz="1150">
              <a:solidFill>
                <a:srgbClr val="000000"/>
              </a:solidFill>
              <a:highlight>
                <a:srgbClr val="FFFFFF"/>
              </a:highlight>
              <a:latin typeface="Arial"/>
              <a:ea typeface="Arial"/>
              <a:cs typeface="Arial"/>
              <a:sym typeface="Arial"/>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Multi-Class Classification</a:t>
            </a:r>
            <a:endParaRPr sz="1150">
              <a:solidFill>
                <a:srgbClr val="000000"/>
              </a:solidFill>
              <a:highlight>
                <a:srgbClr val="FFFFFF"/>
              </a:highlight>
              <a:latin typeface="Arial"/>
              <a:ea typeface="Arial"/>
              <a:cs typeface="Arial"/>
              <a:sym typeface="Arial"/>
            </a:endParaRPr>
          </a:p>
          <a:p>
            <a:pPr indent="-301625" lvl="2" marL="13716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Multi-Label Classification</a:t>
            </a:r>
            <a:endParaRPr>
              <a:solidFill>
                <a:srgbClr val="000000"/>
              </a:solidFill>
              <a:highlight>
                <a:srgbClr val="FFFFFF"/>
              </a:highlight>
              <a:latin typeface="Georgia"/>
              <a:ea typeface="Georgia"/>
              <a:cs typeface="Georgia"/>
              <a:sym typeface="Georgia"/>
            </a:endParaRPr>
          </a:p>
          <a:p>
            <a:pPr indent="-317500" lvl="1" marL="914400" marR="0" rtl="0" algn="l">
              <a:lnSpc>
                <a:spcPct val="115000"/>
              </a:lnSpc>
              <a:spcBef>
                <a:spcPts val="0"/>
              </a:spcBef>
              <a:spcAft>
                <a:spcPts val="0"/>
              </a:spcAft>
              <a:buSzPts val="1400"/>
              <a:buChar char="○"/>
            </a:pPr>
            <a:r>
              <a:rPr b="1" lang="en" sz="1400">
                <a:solidFill>
                  <a:srgbClr val="000000"/>
                </a:solidFill>
                <a:highlight>
                  <a:srgbClr val="FFFFFF"/>
                </a:highlight>
                <a:latin typeface="Georgia"/>
                <a:ea typeface="Georgia"/>
                <a:cs typeface="Georgia"/>
                <a:sym typeface="Georgia"/>
              </a:rPr>
              <a:t>Regression</a:t>
            </a:r>
            <a:r>
              <a:rPr lang="en" sz="1400">
                <a:solidFill>
                  <a:srgbClr val="000000"/>
                </a:solidFill>
                <a:highlight>
                  <a:srgbClr val="FFFFFF"/>
                </a:highlight>
                <a:latin typeface="Georgia"/>
                <a:ea typeface="Georgia"/>
                <a:cs typeface="Georgia"/>
                <a:sym typeface="Georgia"/>
              </a:rPr>
              <a:t>: A regression problem is when the output variable is a real value, such as “dollars” or “weight”.</a:t>
            </a:r>
            <a:endParaRPr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600">
              <a:solidFill>
                <a:srgbClr val="555555"/>
              </a:solidFill>
              <a:highlight>
                <a:srgbClr val="FFFFFF"/>
              </a:highlight>
              <a:latin typeface="Georgia"/>
              <a:ea typeface="Georgia"/>
              <a:cs typeface="Georgia"/>
              <a:sym typeface="Georgia"/>
            </a:endParaRPr>
          </a:p>
          <a:p>
            <a:pPr indent="0" lvl="0" marL="0" rtl="0" algn="l">
              <a:spcBef>
                <a:spcPts val="220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6299875" y="1957038"/>
            <a:ext cx="2844124" cy="192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Unsupervised Learning presented with unlabeled, uncategorized data and the system’s algorithms act on the data without prior training</a:t>
            </a:r>
            <a:endParaRPr/>
          </a:p>
        </p:txBody>
      </p:sp>
      <p:pic>
        <p:nvPicPr>
          <p:cNvPr id="107" name="Google Shape;107;p19"/>
          <p:cNvPicPr preferRelativeResize="0"/>
          <p:nvPr/>
        </p:nvPicPr>
        <p:blipFill>
          <a:blip r:embed="rId3">
            <a:alphaModFix/>
          </a:blip>
          <a:stretch>
            <a:fillRect/>
          </a:stretch>
        </p:blipFill>
        <p:spPr>
          <a:xfrm>
            <a:off x="1288975" y="2140678"/>
            <a:ext cx="6566050" cy="26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600">
                <a:solidFill>
                  <a:srgbClr val="292929"/>
                </a:solidFill>
                <a:highlight>
                  <a:srgbClr val="FFFFFF"/>
                </a:highlight>
                <a:latin typeface="Georgia"/>
                <a:ea typeface="Georgia"/>
                <a:cs typeface="Georgia"/>
                <a:sym typeface="Georgia"/>
              </a:rPr>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endParaRPr/>
          </a:p>
        </p:txBody>
      </p:sp>
      <p:pic>
        <p:nvPicPr>
          <p:cNvPr id="114" name="Google Shape;114;p20"/>
          <p:cNvPicPr preferRelativeResize="0"/>
          <p:nvPr/>
        </p:nvPicPr>
        <p:blipFill>
          <a:blip r:embed="rId3">
            <a:alphaModFix/>
          </a:blip>
          <a:stretch>
            <a:fillRect/>
          </a:stretch>
        </p:blipFill>
        <p:spPr>
          <a:xfrm>
            <a:off x="1999575" y="2944400"/>
            <a:ext cx="5144849" cy="198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20" name="Google Shape;12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Recommender in Amazon, Neflix, Shoptify,...</a:t>
            </a:r>
            <a:endParaRPr/>
          </a:p>
          <a:p>
            <a:pPr indent="-342900" lvl="0" marL="457200" rtl="0" algn="l">
              <a:spcBef>
                <a:spcPts val="0"/>
              </a:spcBef>
              <a:spcAft>
                <a:spcPts val="0"/>
              </a:spcAft>
              <a:buSzPts val="1800"/>
              <a:buChar char="●"/>
            </a:pPr>
            <a:r>
              <a:rPr lang="en"/>
              <a:t>NER (Name Entity Recognition): Identify places, name, actions,... from document</a:t>
            </a:r>
            <a:endParaRPr/>
          </a:p>
          <a:p>
            <a:pPr indent="-342900" lvl="0" marL="457200" rtl="0" algn="l">
              <a:spcBef>
                <a:spcPts val="0"/>
              </a:spcBef>
              <a:spcAft>
                <a:spcPts val="0"/>
              </a:spcAft>
              <a:buSzPts val="1800"/>
              <a:buChar char="●"/>
            </a:pPr>
            <a:r>
              <a:rPr lang="en"/>
              <a:t>Face ReID</a:t>
            </a:r>
            <a:endParaRPr/>
          </a:p>
          <a:p>
            <a:pPr indent="-342900" lvl="0" marL="457200" rtl="0" algn="l">
              <a:spcBef>
                <a:spcPts val="0"/>
              </a:spcBef>
              <a:spcAft>
                <a:spcPts val="0"/>
              </a:spcAft>
              <a:buSzPts val="1800"/>
              <a:buChar char="●"/>
            </a:pPr>
            <a:r>
              <a:rPr lang="en"/>
              <a:t>Object Detection for camera </a:t>
            </a:r>
            <a:r>
              <a:rPr lang="en"/>
              <a:t>surveillance</a:t>
            </a:r>
            <a:endParaRPr/>
          </a:p>
          <a:p>
            <a:pPr indent="-342900" lvl="0" marL="457200" rtl="0" algn="l">
              <a:spcBef>
                <a:spcPts val="0"/>
              </a:spcBef>
              <a:spcAft>
                <a:spcPts val="0"/>
              </a:spcAft>
              <a:buSzPts val="1800"/>
              <a:buChar char="●"/>
            </a:pPr>
            <a:r>
              <a:rPr lang="en"/>
              <a:t>OCR (Optical Character Recognition)</a:t>
            </a:r>
            <a:endParaRPr/>
          </a:p>
          <a:p>
            <a:pPr indent="-342900" lvl="0" marL="457200" rtl="0" algn="l">
              <a:spcBef>
                <a:spcPts val="0"/>
              </a:spcBef>
              <a:spcAft>
                <a:spcPts val="0"/>
              </a:spcAft>
              <a:buSzPts val="1800"/>
              <a:buChar char="●"/>
            </a:pPr>
            <a:r>
              <a:rPr lang="en"/>
              <a:t>Search Engine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